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9" r:id="rId3"/>
    <p:sldId id="260" r:id="rId4"/>
    <p:sldId id="261" r:id="rId5"/>
    <p:sldId id="265" r:id="rId6"/>
    <p:sldId id="264" r:id="rId7"/>
    <p:sldId id="263" r:id="rId8"/>
    <p:sldId id="262" r:id="rId9"/>
    <p:sldId id="257"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137656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858495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286785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364646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1499035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192753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385816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370971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250669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122130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B50D81A-DA21-4851-AFF5-065EAE8D46A7}" type="datetimeFigureOut">
              <a:rPr lang="en-US" smtClean="0"/>
              <a:t>3/18/2014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897A5AC-A782-4A5F-B6F6-6F717912590C}" type="slidenum">
              <a:rPr lang="en-US" smtClean="0"/>
              <a:t>‹#›</a:t>
            </a:fld>
            <a:endParaRPr lang="en-US"/>
          </a:p>
        </p:txBody>
      </p:sp>
    </p:spTree>
    <p:extLst>
      <p:ext uri="{BB962C8B-B14F-4D97-AF65-F5344CB8AC3E}">
        <p14:creationId xmlns:p14="http://schemas.microsoft.com/office/powerpoint/2010/main" val="3138589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6B50D81A-DA21-4851-AFF5-065EAE8D46A7}" type="datetimeFigureOut">
              <a:rPr lang="en-US" smtClean="0"/>
              <a:t>3/18/2014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9897A5AC-A782-4A5F-B6F6-6F717912590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langley@mednet.ucla.edu" TargetMode="External"/><Relationship Id="rId2" Type="http://schemas.openxmlformats.org/officeDocument/2006/relationships/hyperlink" Target="mailto:marleenw@usc.edu" TargetMode="External"/><Relationship Id="rId1" Type="http://schemas.openxmlformats.org/officeDocument/2006/relationships/slideLayout" Target="../slideLayouts/slideLayout2.xml"/><Relationship Id="rId4" Type="http://schemas.openxmlformats.org/officeDocument/2006/relationships/hyperlink" Target="http://cbitsprogram.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dmacy@bellatlantic.net" TargetMode="External"/><Relationship Id="rId2" Type="http://schemas.openxmlformats.org/officeDocument/2006/relationships/hyperlink" Target="mailto:wsaltzman@sbcglobal.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Childhood Trauma, Mental Health, and Substance Abuse: What We Do </a:t>
            </a:r>
            <a:r>
              <a:rPr lang="en-US" dirty="0"/>
              <a:t>M</a:t>
            </a:r>
            <a:r>
              <a:rPr lang="en-US" dirty="0" smtClean="0"/>
              <a:t>akes a Difference</a:t>
            </a:r>
            <a:endParaRPr lang="en-US" dirty="0"/>
          </a:p>
        </p:txBody>
      </p:sp>
      <p:sp>
        <p:nvSpPr>
          <p:cNvPr id="3" name="Subtitle 2"/>
          <p:cNvSpPr>
            <a:spLocks noGrp="1"/>
          </p:cNvSpPr>
          <p:nvPr>
            <p:ph type="subTitle" idx="1"/>
          </p:nvPr>
        </p:nvSpPr>
        <p:spPr>
          <a:xfrm>
            <a:off x="1066800" y="4343400"/>
            <a:ext cx="7391400" cy="1752600"/>
          </a:xfrm>
        </p:spPr>
        <p:txBody>
          <a:bodyPr>
            <a:normAutofit fontScale="92500" lnSpcReduction="20000"/>
          </a:bodyPr>
          <a:lstStyle/>
          <a:p>
            <a:r>
              <a:rPr lang="en-US" dirty="0" smtClean="0">
                <a:solidFill>
                  <a:schemeClr val="tx1"/>
                </a:solidFill>
              </a:rPr>
              <a:t>Dale Gasparovic, </a:t>
            </a:r>
            <a:r>
              <a:rPr lang="en-US" dirty="0" err="1" smtClean="0">
                <a:solidFill>
                  <a:schemeClr val="tx1"/>
                </a:solidFill>
              </a:rPr>
              <a:t>MSEd</a:t>
            </a:r>
            <a:r>
              <a:rPr lang="en-US" dirty="0" smtClean="0">
                <a:solidFill>
                  <a:schemeClr val="tx1"/>
                </a:solidFill>
              </a:rPr>
              <a:t>.</a:t>
            </a:r>
          </a:p>
          <a:p>
            <a:r>
              <a:rPr lang="en-US" dirty="0" smtClean="0">
                <a:solidFill>
                  <a:schemeClr val="tx1"/>
                </a:solidFill>
              </a:rPr>
              <a:t>Student Assistance Center Administrator</a:t>
            </a:r>
          </a:p>
          <a:p>
            <a:r>
              <a:rPr lang="en-US" dirty="0" smtClean="0">
                <a:solidFill>
                  <a:schemeClr val="tx1"/>
                </a:solidFill>
              </a:rPr>
              <a:t>Student Assistance Center at Prevention First</a:t>
            </a:r>
            <a:endParaRPr lang="en-US" dirty="0">
              <a:solidFill>
                <a:schemeClr val="tx1"/>
              </a:solidFill>
            </a:endParaRPr>
          </a:p>
        </p:txBody>
      </p:sp>
    </p:spTree>
    <p:extLst>
      <p:ext uri="{BB962C8B-B14F-4D97-AF65-F5344CB8AC3E}">
        <p14:creationId xmlns:p14="http://schemas.microsoft.com/office/powerpoint/2010/main" val="1000090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Programs for Early Recovery</a:t>
            </a:r>
            <a:endParaRPr lang="en-US" dirty="0"/>
          </a:p>
        </p:txBody>
      </p:sp>
      <p:sp>
        <p:nvSpPr>
          <p:cNvPr id="3" name="Content Placeholder 2"/>
          <p:cNvSpPr>
            <a:spLocks noGrp="1"/>
          </p:cNvSpPr>
          <p:nvPr>
            <p:ph idx="1"/>
          </p:nvPr>
        </p:nvSpPr>
        <p:spPr/>
        <p:txBody>
          <a:bodyPr>
            <a:normAutofit fontScale="40000" lnSpcReduction="20000"/>
          </a:bodyPr>
          <a:lstStyle/>
          <a:p>
            <a:r>
              <a:rPr lang="en-US" sz="3400" b="1" dirty="0" smtClean="0"/>
              <a:t>Cognitive-Behavioral Intervention for Trauma in Schools (CBITS)</a:t>
            </a:r>
            <a:r>
              <a:rPr lang="en-US" sz="3400" dirty="0" smtClean="0"/>
              <a:t/>
            </a:r>
            <a:br>
              <a:rPr lang="en-US" sz="3400" dirty="0" smtClean="0"/>
            </a:br>
            <a:r>
              <a:rPr lang="en-US" sz="3400" dirty="0" smtClean="0"/>
              <a:t>Target Population: 5th to 8th graders, 11- to 15-year-olds</a:t>
            </a:r>
            <a:br>
              <a:rPr lang="en-US" sz="3400" dirty="0" smtClean="0"/>
            </a:br>
            <a:r>
              <a:rPr lang="en-US" sz="3400" dirty="0" smtClean="0"/>
              <a:t>Contact: </a:t>
            </a:r>
            <a:r>
              <a:rPr lang="en-US" sz="3400" dirty="0" err="1" smtClean="0"/>
              <a:t>Marleen</a:t>
            </a:r>
            <a:r>
              <a:rPr lang="en-US" sz="3400" dirty="0" smtClean="0"/>
              <a:t> Wong, Ph.D.</a:t>
            </a:r>
            <a:br>
              <a:rPr lang="en-US" sz="3400" dirty="0" smtClean="0"/>
            </a:br>
            <a:r>
              <a:rPr lang="en-US" sz="3400" dirty="0" smtClean="0"/>
              <a:t>Los Angeles Unified School District Crisis Counseling and Trauma Services</a:t>
            </a:r>
            <a:br>
              <a:rPr lang="en-US" sz="3400" dirty="0" smtClean="0"/>
            </a:br>
            <a:r>
              <a:rPr lang="en-US" sz="3400" dirty="0" smtClean="0">
                <a:hlinkClick r:id="rId2"/>
              </a:rPr>
              <a:t>marleenw@usc.edu</a:t>
            </a:r>
            <a:r>
              <a:rPr lang="en-US" sz="3400" dirty="0" smtClean="0"/>
              <a:t> </a:t>
            </a:r>
            <a:br>
              <a:rPr lang="en-US" sz="3400" dirty="0" smtClean="0"/>
            </a:br>
            <a:r>
              <a:rPr lang="en-US" sz="3400" dirty="0" smtClean="0"/>
              <a:t>Audra Langley, Ph.D.</a:t>
            </a:r>
            <a:br>
              <a:rPr lang="en-US" sz="3400" dirty="0" smtClean="0"/>
            </a:br>
            <a:r>
              <a:rPr lang="en-US" sz="3400" dirty="0" smtClean="0"/>
              <a:t>UCLA Child OCD, Anxiety and Tic Disorders Program, </a:t>
            </a:r>
            <a:br>
              <a:rPr lang="en-US" sz="3400" dirty="0" smtClean="0"/>
            </a:br>
            <a:r>
              <a:rPr lang="en-US" sz="3400" dirty="0" smtClean="0"/>
              <a:t>Trauma Services Adaptation Center for Schools and Communities</a:t>
            </a:r>
            <a:br>
              <a:rPr lang="en-US" sz="3400" dirty="0" smtClean="0"/>
            </a:br>
            <a:r>
              <a:rPr lang="en-US" sz="3400" dirty="0" smtClean="0">
                <a:hlinkClick r:id="rId3"/>
              </a:rPr>
              <a:t>alangley@mednet.ucla.edu</a:t>
            </a:r>
            <a:endParaRPr lang="en-US" sz="3400" dirty="0" smtClean="0"/>
          </a:p>
          <a:p>
            <a:pPr marL="0" indent="0">
              <a:buNone/>
            </a:pPr>
            <a:r>
              <a:rPr lang="en-US" sz="3400" dirty="0" smtClean="0"/>
              <a:t>CBITS, a 10-session, school-based, group treatment program, has been implemented in elementary and middle schools across the country, with bilingual (Spanish, Russian, Armenian, and Korean) and multicultural urban and rural populations as well as Native American groups. CBITS is appropriate for students who have experienced a wide range of violence, such as home and community violence, trauma due to accidents and disasters, and trauma involving significant loss. The CBITS manual, with session-by-session descriptions of activities for each session, is available at </a:t>
            </a:r>
            <a:r>
              <a:rPr lang="en-US" sz="3400" dirty="0" smtClean="0">
                <a:hlinkClick r:id="rId4"/>
              </a:rPr>
              <a:t>http://cbitsprogram.org/</a:t>
            </a:r>
            <a:r>
              <a:rPr lang="en-US" sz="3400" dirty="0" smtClean="0"/>
              <a:t> This program has been studied extensively and has been shown in a randomized control trial to reduce symptoms of Posttraumatic Stress Disorder (PTSD) and depression. An intensive two-day training and consultation is available through the Los Angeles Unified School District (LAUSD) Trauma Services Adaptation Center for Schools and Communities.</a:t>
            </a:r>
          </a:p>
          <a:p>
            <a:r>
              <a:rPr lang="en-US" sz="3400" dirty="0" smtClean="0"/>
              <a:t>There is a slightly different version of this called  Support for Students Exposed to Trauma</a:t>
            </a:r>
            <a:r>
              <a:rPr lang="en-US" sz="3400" dirty="0">
                <a:sym typeface="Wingdings" panose="05000000000000000000" pitchFamily="2" charset="2"/>
              </a:rPr>
              <a:t> </a:t>
            </a:r>
            <a:r>
              <a:rPr lang="en-US" sz="3400" dirty="0" smtClean="0">
                <a:sym typeface="Wingdings" panose="05000000000000000000" pitchFamily="2" charset="2"/>
              </a:rPr>
              <a:t>(SSET) which is designed for school personnel to implement. Available from Rand Corporation</a:t>
            </a:r>
            <a:endParaRPr lang="en-US" sz="3400" dirty="0" smtClean="0"/>
          </a:p>
          <a:p>
            <a:endParaRPr lang="en-US" dirty="0"/>
          </a:p>
        </p:txBody>
      </p:sp>
    </p:spTree>
    <p:extLst>
      <p:ext uri="{BB962C8B-B14F-4D97-AF65-F5344CB8AC3E}">
        <p14:creationId xmlns:p14="http://schemas.microsoft.com/office/powerpoint/2010/main" val="78594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Substance Use and The Effects of Trauma</a:t>
            </a:r>
            <a:endParaRPr lang="en-US" dirty="0"/>
          </a:p>
        </p:txBody>
      </p:sp>
      <p:sp>
        <p:nvSpPr>
          <p:cNvPr id="3" name="Content Placeholder 2"/>
          <p:cNvSpPr>
            <a:spLocks noGrp="1"/>
          </p:cNvSpPr>
          <p:nvPr>
            <p:ph idx="1"/>
          </p:nvPr>
        </p:nvSpPr>
        <p:spPr>
          <a:xfrm>
            <a:off x="457200" y="1600200"/>
            <a:ext cx="8229600" cy="5105400"/>
          </a:xfrm>
        </p:spPr>
        <p:txBody>
          <a:bodyPr>
            <a:noAutofit/>
          </a:bodyPr>
          <a:lstStyle/>
          <a:p>
            <a:r>
              <a:rPr lang="en-US" sz="2000" dirty="0"/>
              <a:t>In an epidemiological study, researchers found a moderate overall </a:t>
            </a:r>
            <a:r>
              <a:rPr lang="en-US" sz="2000" dirty="0" smtClean="0"/>
              <a:t>co-occurrence </a:t>
            </a:r>
            <a:r>
              <a:rPr lang="en-US" sz="2000" dirty="0"/>
              <a:t>of PTSD and substance abuse, with rates ranging from 13.5% to </a:t>
            </a:r>
            <a:r>
              <a:rPr lang="en-US" sz="2000" dirty="0" smtClean="0"/>
              <a:t>29.7</a:t>
            </a:r>
            <a:r>
              <a:rPr lang="en-US" sz="2000" dirty="0"/>
              <a:t>% (Kilpatrick, Ruggiero, </a:t>
            </a:r>
            <a:r>
              <a:rPr lang="en-US" sz="2000" dirty="0" err="1"/>
              <a:t>Acierno</a:t>
            </a:r>
            <a:r>
              <a:rPr lang="en-US" sz="2000" dirty="0"/>
              <a:t>, Saunders, </a:t>
            </a:r>
            <a:r>
              <a:rPr lang="en-US" sz="2000" dirty="0" err="1"/>
              <a:t>Resnick</a:t>
            </a:r>
            <a:r>
              <a:rPr lang="en-US" sz="2000" dirty="0"/>
              <a:t>, &amp; Best, 2003). In </a:t>
            </a:r>
            <a:r>
              <a:rPr lang="en-US" sz="2000" dirty="0" smtClean="0"/>
              <a:t>this </a:t>
            </a:r>
            <a:r>
              <a:rPr lang="en-US" sz="2000" dirty="0"/>
              <a:t>sample</a:t>
            </a:r>
            <a:r>
              <a:rPr lang="en-US" sz="2000" dirty="0" smtClean="0"/>
              <a:t>:</a:t>
            </a:r>
          </a:p>
          <a:p>
            <a:pPr marL="0" indent="0">
              <a:buNone/>
            </a:pPr>
            <a:r>
              <a:rPr lang="en-US" sz="2000" dirty="0"/>
              <a:t>	</a:t>
            </a:r>
            <a:r>
              <a:rPr lang="en-US" sz="2000" dirty="0" smtClean="0"/>
              <a:t>— </a:t>
            </a:r>
            <a:r>
              <a:rPr lang="en-US" sz="2000" dirty="0"/>
              <a:t>29.7% of males and 24.4% of females who met diagnostic </a:t>
            </a:r>
            <a:r>
              <a:rPr lang="en-US" sz="2000" dirty="0" smtClean="0"/>
              <a:t>	criteria for </a:t>
            </a:r>
            <a:r>
              <a:rPr lang="en-US" sz="2000" dirty="0"/>
              <a:t>PTSD also met diagnostic criteria for either </a:t>
            </a:r>
            <a:r>
              <a:rPr lang="en-US" sz="2000" dirty="0" smtClean="0"/>
              <a:t>	substance abuse </a:t>
            </a:r>
            <a:r>
              <a:rPr lang="en-US" sz="2000" dirty="0"/>
              <a:t>or </a:t>
            </a:r>
            <a:r>
              <a:rPr lang="en-US" sz="2000" dirty="0" smtClean="0"/>
              <a:t>dependence</a:t>
            </a:r>
            <a:endParaRPr lang="en-US" sz="2000" dirty="0"/>
          </a:p>
          <a:p>
            <a:pPr marL="0" indent="0">
              <a:buNone/>
            </a:pPr>
            <a:r>
              <a:rPr lang="en-US" sz="2000" dirty="0" smtClean="0"/>
              <a:t>	— </a:t>
            </a:r>
            <a:r>
              <a:rPr lang="en-US" sz="2000" dirty="0"/>
              <a:t>13.5% of males and 24.8% of females who met criteria for a </a:t>
            </a:r>
            <a:r>
              <a:rPr lang="en-US" sz="2000" dirty="0" smtClean="0"/>
              <a:t>	substance use </a:t>
            </a:r>
            <a:r>
              <a:rPr lang="en-US" sz="2000" dirty="0"/>
              <a:t>disorder </a:t>
            </a:r>
            <a:r>
              <a:rPr lang="en-US" sz="2000" dirty="0" smtClean="0"/>
              <a:t>also </a:t>
            </a:r>
            <a:r>
              <a:rPr lang="en-US" sz="2000" dirty="0"/>
              <a:t>met diagnostic criteria for PTSD</a:t>
            </a:r>
          </a:p>
          <a:p>
            <a:r>
              <a:rPr lang="en-US" sz="2000" dirty="0"/>
              <a:t>In a sample of New Zealand teens (Fergusson &amp; </a:t>
            </a:r>
            <a:r>
              <a:rPr lang="en-US" sz="2000" dirty="0" err="1"/>
              <a:t>Horwood</a:t>
            </a:r>
            <a:r>
              <a:rPr lang="en-US" sz="2000" dirty="0"/>
              <a:t>, 1998), rates of </a:t>
            </a:r>
            <a:r>
              <a:rPr lang="en-US" sz="2000" dirty="0" smtClean="0"/>
              <a:t>substance </a:t>
            </a:r>
            <a:r>
              <a:rPr lang="en-US" sz="2000" dirty="0"/>
              <a:t>use disorders were</a:t>
            </a:r>
            <a:r>
              <a:rPr lang="en-US" sz="2000" dirty="0" smtClean="0"/>
              <a:t>:</a:t>
            </a:r>
          </a:p>
          <a:p>
            <a:pPr marL="0" indent="0">
              <a:buNone/>
            </a:pPr>
            <a:r>
              <a:rPr lang="en-US" sz="2000" dirty="0"/>
              <a:t>	</a:t>
            </a:r>
            <a:r>
              <a:rPr lang="en-US" sz="2000" dirty="0" smtClean="0"/>
              <a:t>— </a:t>
            </a:r>
            <a:r>
              <a:rPr lang="en-US" sz="2000" dirty="0"/>
              <a:t>17 - 35% among teens who witnessed domestic violence</a:t>
            </a:r>
          </a:p>
          <a:p>
            <a:pPr marL="0" indent="0">
              <a:buNone/>
            </a:pPr>
            <a:r>
              <a:rPr lang="en-US" sz="2000" dirty="0" smtClean="0"/>
              <a:t>	— </a:t>
            </a:r>
            <a:r>
              <a:rPr lang="en-US" sz="2000" dirty="0"/>
              <a:t>10 - 15% among those who did not witness domestic </a:t>
            </a:r>
            <a:r>
              <a:rPr lang="en-US" sz="2000" dirty="0" smtClean="0"/>
              <a:t>	violence</a:t>
            </a:r>
            <a:endParaRPr lang="en-US" sz="2000" dirty="0"/>
          </a:p>
        </p:txBody>
      </p:sp>
    </p:spTree>
    <p:extLst>
      <p:ext uri="{BB962C8B-B14F-4D97-AF65-F5344CB8AC3E}">
        <p14:creationId xmlns:p14="http://schemas.microsoft.com/office/powerpoint/2010/main" val="4154019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Substance Use and The Effects of Trauma</a:t>
            </a:r>
            <a:endParaRPr lang="en-US" dirty="0"/>
          </a:p>
        </p:txBody>
      </p:sp>
      <p:sp>
        <p:nvSpPr>
          <p:cNvPr id="3" name="Content Placeholder 2"/>
          <p:cNvSpPr>
            <a:spLocks noGrp="1"/>
          </p:cNvSpPr>
          <p:nvPr>
            <p:ph idx="1"/>
          </p:nvPr>
        </p:nvSpPr>
        <p:spPr/>
        <p:txBody>
          <a:bodyPr>
            <a:normAutofit/>
          </a:bodyPr>
          <a:lstStyle/>
          <a:p>
            <a:r>
              <a:rPr lang="en-US" sz="2200" dirty="0" smtClean="0"/>
              <a:t>In a study (</a:t>
            </a:r>
            <a:r>
              <a:rPr lang="en-US" sz="2200" dirty="0" err="1" smtClean="0"/>
              <a:t>Deykin</a:t>
            </a:r>
            <a:r>
              <a:rPr lang="en-US" sz="2200" dirty="0" smtClean="0"/>
              <a:t> &amp; </a:t>
            </a:r>
            <a:r>
              <a:rPr lang="en-US" sz="2200" dirty="0" err="1" smtClean="0"/>
              <a:t>Buke</a:t>
            </a:r>
            <a:r>
              <a:rPr lang="en-US" sz="2200" dirty="0" smtClean="0"/>
              <a:t>, 1997) of chemically dependent adolescents in treatment for substance abuse:</a:t>
            </a:r>
          </a:p>
          <a:p>
            <a:pPr marL="0" indent="0">
              <a:buNone/>
            </a:pPr>
            <a:r>
              <a:rPr lang="en-US" sz="2200" dirty="0" smtClean="0"/>
              <a:t>	— lifetime prevalence rates of PTSD: 29.6% (24.3% for 	males and 45.3% for females) </a:t>
            </a:r>
          </a:p>
          <a:p>
            <a:pPr marL="0" indent="0">
              <a:buNone/>
            </a:pPr>
            <a:r>
              <a:rPr lang="en-US" sz="2200" dirty="0" smtClean="0"/>
              <a:t>	— current prevalence rates of PTSD: 19.2% (12.2% for 	males and 40.0% for females)</a:t>
            </a:r>
          </a:p>
          <a:p>
            <a:pPr marL="0" indent="0">
              <a:buNone/>
            </a:pPr>
            <a:r>
              <a:rPr lang="en-US" sz="2200" dirty="0" smtClean="0"/>
              <a:t>	— lifetime prevalence of trauma exposure: 73% of males 	and 80% of females.</a:t>
            </a:r>
          </a:p>
          <a:p>
            <a:r>
              <a:rPr lang="en-US" sz="2200" dirty="0" smtClean="0"/>
              <a:t>In a study of adolescents seeking outpatient services for marijuana abuse or dependency, 14% of adolescents presenting for treatment met criteria for PTSD (Diamond, </a:t>
            </a:r>
            <a:r>
              <a:rPr lang="en-US" sz="2200" dirty="0" err="1" smtClean="0"/>
              <a:t>Panichelli-Mindel</a:t>
            </a:r>
            <a:r>
              <a:rPr lang="en-US" sz="2200" dirty="0" smtClean="0"/>
              <a:t>, </a:t>
            </a:r>
            <a:r>
              <a:rPr lang="en-US" sz="2200" dirty="0" err="1" smtClean="0"/>
              <a:t>Shera</a:t>
            </a:r>
            <a:r>
              <a:rPr lang="en-US" sz="2200" dirty="0" smtClean="0"/>
              <a:t>, Dennis, </a:t>
            </a:r>
            <a:r>
              <a:rPr lang="en-US" sz="2200" dirty="0" err="1" smtClean="0"/>
              <a:t>Tims</a:t>
            </a:r>
            <a:r>
              <a:rPr lang="en-US" sz="2200" dirty="0" smtClean="0"/>
              <a:t>, &amp; </a:t>
            </a:r>
            <a:r>
              <a:rPr lang="en-US" sz="2200" dirty="0" err="1" smtClean="0"/>
              <a:t>Ungemack</a:t>
            </a:r>
            <a:r>
              <a:rPr lang="en-US" sz="2200" dirty="0" smtClean="0"/>
              <a:t>, 2006).</a:t>
            </a:r>
          </a:p>
          <a:p>
            <a:endParaRPr lang="en-US" dirty="0"/>
          </a:p>
        </p:txBody>
      </p:sp>
    </p:spTree>
    <p:extLst>
      <p:ext uri="{BB962C8B-B14F-4D97-AF65-F5344CB8AC3E}">
        <p14:creationId xmlns:p14="http://schemas.microsoft.com/office/powerpoint/2010/main" val="132599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a:r>
              <a:rPr lang="en-US" dirty="0" smtClean="0"/>
              <a:t>What We Do Makes A Difference</a:t>
            </a:r>
            <a:endParaRPr lang="en-US" dirty="0"/>
          </a:p>
        </p:txBody>
      </p:sp>
      <p:sp>
        <p:nvSpPr>
          <p:cNvPr id="3" name="Content Placeholder 2"/>
          <p:cNvSpPr>
            <a:spLocks noGrp="1"/>
          </p:cNvSpPr>
          <p:nvPr>
            <p:ph idx="1"/>
          </p:nvPr>
        </p:nvSpPr>
        <p:spPr>
          <a:xfrm>
            <a:off x="457200" y="1219200"/>
            <a:ext cx="8229600" cy="5105400"/>
          </a:xfrm>
        </p:spPr>
        <p:txBody>
          <a:bodyPr>
            <a:normAutofit fontScale="25000" lnSpcReduction="20000"/>
          </a:bodyPr>
          <a:lstStyle/>
          <a:p>
            <a:r>
              <a:rPr lang="en-US" sz="6400" b="1" dirty="0" smtClean="0"/>
              <a:t>Monitor </a:t>
            </a:r>
            <a:r>
              <a:rPr lang="en-US" sz="6400" b="1" dirty="0"/>
              <a:t>symptoms over time</a:t>
            </a:r>
          </a:p>
          <a:p>
            <a:pPr marL="0" indent="0">
              <a:buNone/>
            </a:pPr>
            <a:r>
              <a:rPr lang="en-US" sz="5600" dirty="0"/>
              <a:t> </a:t>
            </a:r>
            <a:r>
              <a:rPr lang="en-US" sz="5600" dirty="0" smtClean="0"/>
              <a:t>       Children </a:t>
            </a:r>
            <a:r>
              <a:rPr lang="en-US" sz="5600" dirty="0"/>
              <a:t>and adolescents will have distinct individual variations in responses following </a:t>
            </a:r>
            <a:r>
              <a:rPr lang="en-US" sz="5600" dirty="0" smtClean="0"/>
              <a:t>a </a:t>
            </a:r>
            <a:r>
              <a:rPr lang="en-US" sz="5600" dirty="0"/>
              <a:t>traumatic </a:t>
            </a:r>
            <a:r>
              <a:rPr lang="en-US" sz="5600" dirty="0" smtClean="0"/>
              <a:t>	event</a:t>
            </a:r>
            <a:r>
              <a:rPr lang="en-US" sz="5600" dirty="0"/>
              <a:t>. It is therefore important for teachers to: </a:t>
            </a:r>
            <a:endParaRPr lang="en-US" sz="5600" dirty="0" smtClean="0"/>
          </a:p>
          <a:p>
            <a:pPr lvl="1"/>
            <a:r>
              <a:rPr lang="en-US" sz="5600" dirty="0" smtClean="0"/>
              <a:t>Be </a:t>
            </a:r>
            <a:r>
              <a:rPr lang="en-US" sz="5600" dirty="0"/>
              <a:t>familiar with the types of reactions that young people can have after exposure </a:t>
            </a:r>
            <a:r>
              <a:rPr lang="en-US" sz="5600" dirty="0" smtClean="0"/>
              <a:t>to </a:t>
            </a:r>
            <a:r>
              <a:rPr lang="en-US" sz="5600" dirty="0"/>
              <a:t>a traumatic </a:t>
            </a:r>
            <a:r>
              <a:rPr lang="en-US" sz="5600" dirty="0" smtClean="0"/>
              <a:t>event. </a:t>
            </a:r>
          </a:p>
          <a:p>
            <a:pPr lvl="1"/>
            <a:r>
              <a:rPr lang="en-US" sz="5600" dirty="0" smtClean="0"/>
              <a:t>Remain </a:t>
            </a:r>
            <a:r>
              <a:rPr lang="en-US" sz="5600" dirty="0"/>
              <a:t>vigilant and curious about changes in </a:t>
            </a:r>
            <a:r>
              <a:rPr lang="en-US" sz="5600" dirty="0" smtClean="0"/>
              <a:t>behavior of </a:t>
            </a:r>
            <a:r>
              <a:rPr lang="en-US" sz="5600" dirty="0"/>
              <a:t>any of the students </a:t>
            </a:r>
            <a:r>
              <a:rPr lang="en-US" sz="5600" dirty="0" smtClean="0"/>
              <a:t>in your 	classroom.</a:t>
            </a:r>
          </a:p>
          <a:p>
            <a:pPr lvl="1"/>
            <a:r>
              <a:rPr lang="en-US" sz="5600" dirty="0" smtClean="0"/>
              <a:t>Consider </a:t>
            </a:r>
            <a:r>
              <a:rPr lang="en-US" sz="5600" dirty="0"/>
              <a:t>referral for further assistance if the student’s emotional or </a:t>
            </a:r>
            <a:r>
              <a:rPr lang="en-US" sz="5600" dirty="0" smtClean="0"/>
              <a:t>behavioral difficulties </a:t>
            </a:r>
            <a:r>
              <a:rPr lang="en-US" sz="5600" dirty="0"/>
              <a:t>are a </a:t>
            </a:r>
            <a:r>
              <a:rPr lang="en-US" sz="5600" dirty="0" smtClean="0"/>
              <a:t>change </a:t>
            </a:r>
            <a:r>
              <a:rPr lang="en-US" sz="5600" dirty="0"/>
              <a:t>in </a:t>
            </a:r>
            <a:r>
              <a:rPr lang="en-US" sz="5600" dirty="0" smtClean="0"/>
              <a:t>functioning </a:t>
            </a:r>
            <a:r>
              <a:rPr lang="en-US" sz="5600" dirty="0"/>
              <a:t>from before the </a:t>
            </a:r>
            <a:r>
              <a:rPr lang="en-US" sz="5600" dirty="0" smtClean="0"/>
              <a:t>disaster</a:t>
            </a:r>
            <a:r>
              <a:rPr lang="en-US" sz="5600" dirty="0"/>
              <a:t>, continue for longer </a:t>
            </a:r>
            <a:r>
              <a:rPr lang="en-US" sz="5600" dirty="0" smtClean="0"/>
              <a:t>than </a:t>
            </a:r>
            <a:r>
              <a:rPr lang="en-US" sz="5600" dirty="0"/>
              <a:t>one month and/or get </a:t>
            </a:r>
            <a:r>
              <a:rPr lang="en-US" sz="5600" dirty="0" smtClean="0"/>
              <a:t>worse </a:t>
            </a:r>
            <a:r>
              <a:rPr lang="en-US" sz="6400" dirty="0"/>
              <a:t>over time.</a:t>
            </a:r>
          </a:p>
          <a:p>
            <a:r>
              <a:rPr lang="en-US" sz="6400" b="1" dirty="0"/>
              <a:t>M</a:t>
            </a:r>
            <a:r>
              <a:rPr lang="en-US" sz="6400" b="1" dirty="0" smtClean="0"/>
              <a:t>aintain </a:t>
            </a:r>
            <a:r>
              <a:rPr lang="en-US" sz="6400" b="1" dirty="0"/>
              <a:t>routines</a:t>
            </a:r>
          </a:p>
          <a:p>
            <a:pPr lvl="1"/>
            <a:r>
              <a:rPr lang="en-US" sz="5600" dirty="0"/>
              <a:t>Most children respond well to structured environments with clear goals, timelines and </a:t>
            </a:r>
            <a:r>
              <a:rPr lang="en-US" sz="5600" dirty="0" smtClean="0"/>
              <a:t>activities</a:t>
            </a:r>
            <a:r>
              <a:rPr lang="en-US" sz="5600" dirty="0"/>
              <a:t>. Therefore, continuing with familiar school routines is particularly important </a:t>
            </a:r>
            <a:r>
              <a:rPr lang="en-US" sz="5600" dirty="0" smtClean="0"/>
              <a:t>following </a:t>
            </a:r>
            <a:r>
              <a:rPr lang="en-US" sz="5600" dirty="0"/>
              <a:t>a natural disaster. Routine helps to maintain consistency and predictability </a:t>
            </a:r>
            <a:r>
              <a:rPr lang="en-US" sz="5600" dirty="0" smtClean="0"/>
              <a:t>in </a:t>
            </a:r>
            <a:r>
              <a:rPr lang="en-US" sz="5600" dirty="0"/>
              <a:t>one area of the child’s life and thereby reduces unnecessary stress and improves </a:t>
            </a:r>
            <a:r>
              <a:rPr lang="en-US" sz="5600" dirty="0" smtClean="0"/>
              <a:t>feelings </a:t>
            </a:r>
            <a:r>
              <a:rPr lang="en-US" sz="5600" dirty="0"/>
              <a:t>of safety. </a:t>
            </a:r>
          </a:p>
          <a:p>
            <a:pPr lvl="1"/>
            <a:r>
              <a:rPr lang="en-US" sz="5600" dirty="0"/>
              <a:t>Ensure that students are aware of upcoming events and classroom activities. This may </a:t>
            </a:r>
            <a:r>
              <a:rPr lang="en-US" sz="5600" dirty="0" smtClean="0"/>
              <a:t>involve </a:t>
            </a:r>
            <a:r>
              <a:rPr lang="en-US" sz="5600" dirty="0"/>
              <a:t>setting an agenda at the beginning of the day, week, or month and reminding </a:t>
            </a:r>
            <a:r>
              <a:rPr lang="en-US" sz="5600" dirty="0" smtClean="0"/>
              <a:t>children </a:t>
            </a:r>
            <a:r>
              <a:rPr lang="en-US" sz="5600" dirty="0"/>
              <a:t>of this. For older children and teenagers, it is important to give advance notice </a:t>
            </a:r>
            <a:r>
              <a:rPr lang="en-US" sz="5600" dirty="0" smtClean="0"/>
              <a:t>of </a:t>
            </a:r>
            <a:r>
              <a:rPr lang="en-US" sz="5600" dirty="0"/>
              <a:t>deadlines and major events, so they can plan for these events.</a:t>
            </a:r>
          </a:p>
          <a:p>
            <a:r>
              <a:rPr lang="en-US" sz="6400" b="1" dirty="0"/>
              <a:t>Talk about the traumatic event</a:t>
            </a:r>
          </a:p>
          <a:p>
            <a:pPr marL="0" indent="0">
              <a:buNone/>
            </a:pPr>
            <a:r>
              <a:rPr lang="en-US" sz="5600" dirty="0" smtClean="0"/>
              <a:t>         There </a:t>
            </a:r>
            <a:r>
              <a:rPr lang="en-US" sz="5600" dirty="0"/>
              <a:t>is often a common misconception that talking about the traumatic event </a:t>
            </a:r>
            <a:r>
              <a:rPr lang="en-US" sz="5600" dirty="0" smtClean="0"/>
              <a:t>can </a:t>
            </a:r>
            <a:r>
              <a:rPr lang="en-US" sz="5600" dirty="0"/>
              <a:t>cause more problems, </a:t>
            </a:r>
            <a:r>
              <a:rPr lang="en-US" sz="5600" dirty="0" smtClean="0"/>
              <a:t>or cause the young person to develop distress reactions. Although it is important to consider how you talk to the young person who has experienced trauma (and what sort of reactions and coping strategies you model), talking about the traumatic event and the young person’s feelings DOES NOT generally cause the child to develop problems. </a:t>
            </a:r>
          </a:p>
          <a:p>
            <a:endParaRPr lang="en-US" sz="5500" dirty="0"/>
          </a:p>
        </p:txBody>
      </p:sp>
    </p:spTree>
    <p:extLst>
      <p:ext uri="{BB962C8B-B14F-4D97-AF65-F5344CB8AC3E}">
        <p14:creationId xmlns:p14="http://schemas.microsoft.com/office/powerpoint/2010/main" val="12090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 Makes A Difference</a:t>
            </a:r>
            <a:endParaRPr lang="en-US" dirty="0"/>
          </a:p>
        </p:txBody>
      </p:sp>
      <p:sp>
        <p:nvSpPr>
          <p:cNvPr id="3" name="Content Placeholder 2"/>
          <p:cNvSpPr>
            <a:spLocks noGrp="1"/>
          </p:cNvSpPr>
          <p:nvPr>
            <p:ph idx="1"/>
          </p:nvPr>
        </p:nvSpPr>
        <p:spPr/>
        <p:txBody>
          <a:bodyPr>
            <a:normAutofit fontScale="77500" lnSpcReduction="20000"/>
          </a:bodyPr>
          <a:lstStyle/>
          <a:p>
            <a:r>
              <a:rPr lang="en-US" sz="2300" b="1" dirty="0" smtClean="0"/>
              <a:t>Set </a:t>
            </a:r>
            <a:r>
              <a:rPr lang="en-US" sz="2300" b="1" dirty="0"/>
              <a:t>clear and firm </a:t>
            </a:r>
            <a:r>
              <a:rPr lang="en-US" sz="2300" b="1" dirty="0" smtClean="0"/>
              <a:t>limits/expectations of behavior</a:t>
            </a:r>
            <a:endParaRPr lang="en-US" sz="2300" b="1" dirty="0"/>
          </a:p>
          <a:p>
            <a:pPr marL="0" indent="0">
              <a:buNone/>
            </a:pPr>
            <a:r>
              <a:rPr lang="en-US" sz="2100" dirty="0"/>
              <a:t>Concentration </a:t>
            </a:r>
            <a:r>
              <a:rPr lang="en-US" sz="2100" dirty="0" smtClean="0"/>
              <a:t>difficulties</a:t>
            </a:r>
            <a:r>
              <a:rPr lang="en-US" sz="2100" dirty="0"/>
              <a:t>, acting out and misbehaving are all common reactions </a:t>
            </a:r>
            <a:r>
              <a:rPr lang="en-US" sz="2100" dirty="0" smtClean="0"/>
              <a:t>to </a:t>
            </a:r>
            <a:r>
              <a:rPr lang="en-US" sz="2100" dirty="0"/>
              <a:t>trauma, but are also generally common </a:t>
            </a:r>
            <a:r>
              <a:rPr lang="en-US" sz="2100" dirty="0" smtClean="0"/>
              <a:t>behaviors </a:t>
            </a:r>
            <a:r>
              <a:rPr lang="en-US" sz="2100" dirty="0"/>
              <a:t>in young people. Therefore it </a:t>
            </a:r>
            <a:r>
              <a:rPr lang="en-US" sz="2100" dirty="0" smtClean="0"/>
              <a:t>s </a:t>
            </a:r>
            <a:r>
              <a:rPr lang="en-US" sz="2100" dirty="0"/>
              <a:t>always important to explore the origins of problem </a:t>
            </a:r>
            <a:r>
              <a:rPr lang="en-US" sz="2100" dirty="0" smtClean="0"/>
              <a:t>behavior </a:t>
            </a:r>
            <a:r>
              <a:rPr lang="en-US" sz="2100" dirty="0"/>
              <a:t>before jumping to </a:t>
            </a:r>
            <a:r>
              <a:rPr lang="en-US" sz="2100" dirty="0" smtClean="0"/>
              <a:t>conclusions </a:t>
            </a:r>
            <a:r>
              <a:rPr lang="en-US" sz="2100" dirty="0"/>
              <a:t>about diagnosis or implementing consequences or discipline strategies. </a:t>
            </a:r>
          </a:p>
          <a:p>
            <a:pPr marL="0" indent="0">
              <a:buNone/>
            </a:pPr>
            <a:r>
              <a:rPr lang="en-US" sz="2100" dirty="0"/>
              <a:t>It is important to:</a:t>
            </a:r>
          </a:p>
          <a:p>
            <a:pPr marL="0" indent="0">
              <a:buNone/>
            </a:pPr>
            <a:r>
              <a:rPr lang="en-US" sz="2100" dirty="0" smtClean="0"/>
              <a:t>	• Maintain </a:t>
            </a:r>
            <a:r>
              <a:rPr lang="en-US" sz="2100" dirty="0"/>
              <a:t>expectations relating to schoolwork and behavior. Rather, make </a:t>
            </a:r>
            <a:r>
              <a:rPr lang="en-US" sz="2100" dirty="0" smtClean="0"/>
              <a:t>	adjustments where </a:t>
            </a:r>
            <a:r>
              <a:rPr lang="en-US" sz="2100" dirty="0"/>
              <a:t>necessary to the way you deliver classroom activities </a:t>
            </a:r>
            <a:r>
              <a:rPr lang="en-US" sz="2100" dirty="0" smtClean="0"/>
              <a:t>(</a:t>
            </a:r>
            <a:r>
              <a:rPr lang="en-US" sz="2100" dirty="0"/>
              <a:t>e.g. </a:t>
            </a:r>
            <a:r>
              <a:rPr lang="en-US" sz="2100" dirty="0" smtClean="0"/>
              <a:t>	change to </a:t>
            </a:r>
            <a:r>
              <a:rPr lang="en-US" sz="2100" dirty="0"/>
              <a:t>15 or 30 minute </a:t>
            </a:r>
            <a:r>
              <a:rPr lang="en-US" sz="2100" dirty="0" smtClean="0"/>
              <a:t>blocks </a:t>
            </a:r>
            <a:r>
              <a:rPr lang="en-US" sz="2100" dirty="0"/>
              <a:t>and incorporate physical activity </a:t>
            </a:r>
            <a:r>
              <a:rPr lang="en-US" sz="2100" dirty="0" smtClean="0"/>
              <a:t>in </a:t>
            </a:r>
            <a:r>
              <a:rPr lang="en-US" sz="2100" dirty="0"/>
              <a:t>between </a:t>
            </a:r>
            <a:r>
              <a:rPr lang="en-US" sz="2100" dirty="0" smtClean="0"/>
              <a:t>	to </a:t>
            </a:r>
            <a:r>
              <a:rPr lang="en-US" sz="2100" dirty="0"/>
              <a:t>stimulate </a:t>
            </a:r>
            <a:r>
              <a:rPr lang="en-US" sz="2100" dirty="0" smtClean="0"/>
              <a:t>attention </a:t>
            </a:r>
            <a:r>
              <a:rPr lang="en-US" sz="2100" dirty="0"/>
              <a:t>and </a:t>
            </a:r>
            <a:r>
              <a:rPr lang="en-US" sz="2100" dirty="0" smtClean="0"/>
              <a:t>concentration</a:t>
            </a:r>
            <a:r>
              <a:rPr lang="en-US" sz="2100" dirty="0"/>
              <a:t>).</a:t>
            </a:r>
          </a:p>
          <a:p>
            <a:pPr marL="0" indent="0">
              <a:buNone/>
            </a:pPr>
            <a:r>
              <a:rPr lang="en-US" sz="2100" dirty="0" smtClean="0"/>
              <a:t>	• Set </a:t>
            </a:r>
            <a:r>
              <a:rPr lang="en-US" sz="2100" dirty="0"/>
              <a:t>clear expectations of </a:t>
            </a:r>
            <a:r>
              <a:rPr lang="en-US" sz="2100" dirty="0" smtClean="0"/>
              <a:t>behaviors </a:t>
            </a:r>
            <a:r>
              <a:rPr lang="en-US" sz="2100" dirty="0"/>
              <a:t>and </a:t>
            </a:r>
            <a:r>
              <a:rPr lang="en-US" sz="2100" dirty="0" smtClean="0"/>
              <a:t>communicate </a:t>
            </a:r>
            <a:r>
              <a:rPr lang="en-US" sz="2100" dirty="0"/>
              <a:t>these to students.</a:t>
            </a:r>
          </a:p>
          <a:p>
            <a:pPr marL="0" indent="0">
              <a:buNone/>
            </a:pPr>
            <a:r>
              <a:rPr lang="en-US" sz="2100" dirty="0" smtClean="0"/>
              <a:t>	• Implement </a:t>
            </a:r>
            <a:r>
              <a:rPr lang="en-US" sz="2100" dirty="0"/>
              <a:t>logical and realistic consequences when expectations of </a:t>
            </a:r>
            <a:r>
              <a:rPr lang="en-US" sz="2100" dirty="0" smtClean="0"/>
              <a:t>behaviors 	are not met</a:t>
            </a:r>
            <a:r>
              <a:rPr lang="en-US" sz="2100" dirty="0"/>
              <a:t>. </a:t>
            </a:r>
          </a:p>
          <a:p>
            <a:r>
              <a:rPr lang="en-US" sz="2300" b="1" dirty="0"/>
              <a:t>Use a ‘buddy’ or ‘support’ system</a:t>
            </a:r>
          </a:p>
          <a:p>
            <a:pPr marL="0" indent="0">
              <a:buNone/>
            </a:pPr>
            <a:r>
              <a:rPr lang="en-US" sz="2100" dirty="0"/>
              <a:t>If not already in place, teachers can implement a buddy system whereby students </a:t>
            </a:r>
            <a:r>
              <a:rPr lang="en-US" sz="2100" dirty="0" smtClean="0"/>
              <a:t>are </a:t>
            </a:r>
            <a:r>
              <a:rPr lang="en-US" sz="2100" dirty="0"/>
              <a:t>paired with other students to ensure that each student has a support person while </a:t>
            </a:r>
            <a:r>
              <a:rPr lang="en-US" sz="2100" dirty="0" smtClean="0"/>
              <a:t>at </a:t>
            </a:r>
            <a:r>
              <a:rPr lang="en-US" sz="2100" dirty="0"/>
              <a:t>school. A buddy or support system might be useful for various classroom activities </a:t>
            </a:r>
            <a:r>
              <a:rPr lang="en-US" sz="2100" dirty="0" smtClean="0"/>
              <a:t>(</a:t>
            </a:r>
            <a:r>
              <a:rPr lang="en-US" sz="2100" dirty="0" err="1"/>
              <a:t>eg</a:t>
            </a:r>
            <a:r>
              <a:rPr lang="en-US" sz="2100" dirty="0"/>
              <a:t>, going to the bathroom, relaxation time, group activities). Over time, buddy </a:t>
            </a:r>
            <a:r>
              <a:rPr lang="en-US" sz="2100" dirty="0" smtClean="0"/>
              <a:t>systems </a:t>
            </a:r>
            <a:r>
              <a:rPr lang="en-US" sz="2100" dirty="0"/>
              <a:t>can be turned into more ‘support’ or ‘companionship/friendship’ systems, </a:t>
            </a:r>
            <a:r>
              <a:rPr lang="en-US" sz="2100" dirty="0" smtClean="0"/>
              <a:t>whereby </a:t>
            </a:r>
            <a:r>
              <a:rPr lang="en-US" sz="2100" dirty="0"/>
              <a:t>children are encouraged to use their buddy as sources of emotional or </a:t>
            </a:r>
            <a:r>
              <a:rPr lang="en-US" sz="2100" dirty="0" smtClean="0"/>
              <a:t>academic support.</a:t>
            </a:r>
            <a:endParaRPr lang="en-US" sz="2100" dirty="0"/>
          </a:p>
          <a:p>
            <a:endParaRPr lang="en-US" sz="5500" dirty="0"/>
          </a:p>
        </p:txBody>
      </p:sp>
    </p:spTree>
    <p:extLst>
      <p:ext uri="{BB962C8B-B14F-4D97-AF65-F5344CB8AC3E}">
        <p14:creationId xmlns:p14="http://schemas.microsoft.com/office/powerpoint/2010/main" val="131286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 Makes A Difference</a:t>
            </a:r>
            <a:endParaRPr lang="en-US" dirty="0"/>
          </a:p>
        </p:txBody>
      </p:sp>
      <p:sp>
        <p:nvSpPr>
          <p:cNvPr id="3" name="Content Placeholder 2"/>
          <p:cNvSpPr>
            <a:spLocks noGrp="1"/>
          </p:cNvSpPr>
          <p:nvPr>
            <p:ph idx="1"/>
          </p:nvPr>
        </p:nvSpPr>
        <p:spPr/>
        <p:txBody>
          <a:bodyPr>
            <a:normAutofit fontScale="25000" lnSpcReduction="20000"/>
          </a:bodyPr>
          <a:lstStyle/>
          <a:p>
            <a:r>
              <a:rPr lang="en-US" sz="1800" dirty="0"/>
              <a:t>4</a:t>
            </a:r>
            <a:endParaRPr lang="en-US" sz="5500" dirty="0"/>
          </a:p>
          <a:p>
            <a:r>
              <a:rPr lang="en-US" sz="7200" b="1" dirty="0" smtClean="0"/>
              <a:t>Safe </a:t>
            </a:r>
            <a:r>
              <a:rPr lang="en-US" sz="7200" b="1" dirty="0"/>
              <a:t>‘relaxation’ spaces</a:t>
            </a:r>
          </a:p>
          <a:p>
            <a:pPr marL="0" indent="0">
              <a:buNone/>
            </a:pPr>
            <a:r>
              <a:rPr lang="en-US" sz="7200" dirty="0"/>
              <a:t>All classrooms can benefit from having safe spaces that are specifically for young </a:t>
            </a:r>
            <a:r>
              <a:rPr lang="en-US" sz="7200" dirty="0" smtClean="0"/>
              <a:t>people </a:t>
            </a:r>
            <a:r>
              <a:rPr lang="en-US" sz="7200" dirty="0"/>
              <a:t>to use when they are experiencing difficulties in the classroom. These areas can </a:t>
            </a:r>
            <a:r>
              <a:rPr lang="en-US" sz="7200" dirty="0" smtClean="0"/>
              <a:t>be </a:t>
            </a:r>
            <a:r>
              <a:rPr lang="en-US" sz="7200" dirty="0"/>
              <a:t>used </a:t>
            </a:r>
            <a:r>
              <a:rPr lang="en-US" sz="7200" dirty="0" smtClean="0"/>
              <a:t>when children </a:t>
            </a:r>
            <a:r>
              <a:rPr lang="en-US" sz="7200" dirty="0"/>
              <a:t>or adolescents need some time to calm themselves down, or if </a:t>
            </a:r>
            <a:r>
              <a:rPr lang="en-US" sz="7200" dirty="0" smtClean="0"/>
              <a:t>the </a:t>
            </a:r>
            <a:r>
              <a:rPr lang="en-US" sz="7200" dirty="0"/>
              <a:t>teacher needs some time to talk to students individually. Placing some comforting </a:t>
            </a:r>
            <a:r>
              <a:rPr lang="en-US" sz="7200" dirty="0" smtClean="0"/>
              <a:t>children’s </a:t>
            </a:r>
            <a:r>
              <a:rPr lang="en-US" sz="7200" dirty="0"/>
              <a:t>books or quiet activities in this space will give children something else to </a:t>
            </a:r>
            <a:r>
              <a:rPr lang="en-US" sz="7200" dirty="0" smtClean="0"/>
              <a:t>focus </a:t>
            </a:r>
            <a:r>
              <a:rPr lang="en-US" sz="7200" dirty="0"/>
              <a:t>on while they take some time out from the demands of the classroom.</a:t>
            </a:r>
          </a:p>
          <a:p>
            <a:r>
              <a:rPr lang="en-US" sz="7200" b="1" dirty="0"/>
              <a:t>Provide choices – regain control</a:t>
            </a:r>
          </a:p>
          <a:p>
            <a:pPr marL="0" indent="0">
              <a:buNone/>
            </a:pPr>
            <a:r>
              <a:rPr lang="en-US" sz="7200" dirty="0"/>
              <a:t>Often, </a:t>
            </a:r>
            <a:r>
              <a:rPr lang="en-US" sz="7200" dirty="0" smtClean="0"/>
              <a:t>during the </a:t>
            </a:r>
            <a:r>
              <a:rPr lang="en-US" sz="7200" dirty="0"/>
              <a:t>traumatic event or the subsequent events that follow, young people </a:t>
            </a:r>
            <a:r>
              <a:rPr lang="en-US" sz="7200" dirty="0" smtClean="0"/>
              <a:t>may </a:t>
            </a:r>
            <a:r>
              <a:rPr lang="en-US" sz="7200" dirty="0"/>
              <a:t>feel a sense of powerlessness or loss of control. One strategy that might help </a:t>
            </a:r>
            <a:r>
              <a:rPr lang="en-US" sz="7200" dirty="0" smtClean="0"/>
              <a:t>children </a:t>
            </a:r>
            <a:r>
              <a:rPr lang="en-US" sz="7200" dirty="0"/>
              <a:t>regain feelings of control is to provide them with choices or input into some </a:t>
            </a:r>
            <a:r>
              <a:rPr lang="en-US" sz="7200" dirty="0" smtClean="0"/>
              <a:t>classroom </a:t>
            </a:r>
            <a:r>
              <a:rPr lang="en-US" sz="7200" dirty="0"/>
              <a:t>activities.</a:t>
            </a:r>
          </a:p>
          <a:p>
            <a:pPr marL="0" indent="0">
              <a:buNone/>
            </a:pPr>
            <a:r>
              <a:rPr lang="en-US" sz="7200" dirty="0"/>
              <a:t>Examples of ways in which children can be offered choices or be involved in </a:t>
            </a:r>
            <a:r>
              <a:rPr lang="en-US" sz="7200" dirty="0" smtClean="0"/>
              <a:t>decision making</a:t>
            </a:r>
            <a:r>
              <a:rPr lang="en-US" sz="7200" dirty="0"/>
              <a:t>:</a:t>
            </a:r>
          </a:p>
          <a:p>
            <a:pPr marL="0" indent="0">
              <a:buNone/>
            </a:pPr>
            <a:r>
              <a:rPr lang="en-US" sz="7200" dirty="0" smtClean="0"/>
              <a:t>	• Providing </a:t>
            </a:r>
            <a:r>
              <a:rPr lang="en-US" sz="7200" dirty="0"/>
              <a:t>suggestions regarding fun classroom activities</a:t>
            </a:r>
          </a:p>
          <a:p>
            <a:pPr marL="0" indent="0">
              <a:buNone/>
            </a:pPr>
            <a:r>
              <a:rPr lang="en-US" sz="7200" dirty="0" smtClean="0"/>
              <a:t>	• Choosing </a:t>
            </a:r>
            <a:r>
              <a:rPr lang="en-US" sz="7200" dirty="0"/>
              <a:t>between various classroom activities </a:t>
            </a:r>
          </a:p>
          <a:p>
            <a:pPr marL="0" indent="0">
              <a:buNone/>
            </a:pPr>
            <a:r>
              <a:rPr lang="en-US" sz="7200" dirty="0" smtClean="0"/>
              <a:t>	• Choosing </a:t>
            </a:r>
            <a:r>
              <a:rPr lang="en-US" sz="7200" dirty="0"/>
              <a:t>between assignment topics </a:t>
            </a:r>
          </a:p>
          <a:p>
            <a:pPr marL="0" indent="0">
              <a:buNone/>
            </a:pPr>
            <a:r>
              <a:rPr lang="en-US" sz="7200" dirty="0" smtClean="0"/>
              <a:t>	• Helping </a:t>
            </a:r>
            <a:r>
              <a:rPr lang="en-US" sz="7200" dirty="0"/>
              <a:t>to select and </a:t>
            </a:r>
            <a:r>
              <a:rPr lang="en-US" sz="7200" dirty="0" smtClean="0"/>
              <a:t>organize </a:t>
            </a:r>
            <a:r>
              <a:rPr lang="en-US" sz="7200" dirty="0"/>
              <a:t>fund-raising activities</a:t>
            </a:r>
          </a:p>
          <a:p>
            <a:endParaRPr lang="en-US" sz="5500" dirty="0"/>
          </a:p>
        </p:txBody>
      </p:sp>
    </p:spTree>
    <p:extLst>
      <p:ext uri="{BB962C8B-B14F-4D97-AF65-F5344CB8AC3E}">
        <p14:creationId xmlns:p14="http://schemas.microsoft.com/office/powerpoint/2010/main" val="131670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 Makes A Difference</a:t>
            </a:r>
            <a:endParaRPr lang="en-US" dirty="0"/>
          </a:p>
        </p:txBody>
      </p:sp>
      <p:sp>
        <p:nvSpPr>
          <p:cNvPr id="3" name="Content Placeholder 2"/>
          <p:cNvSpPr>
            <a:spLocks noGrp="1"/>
          </p:cNvSpPr>
          <p:nvPr>
            <p:ph idx="1"/>
          </p:nvPr>
        </p:nvSpPr>
        <p:spPr/>
        <p:txBody>
          <a:bodyPr>
            <a:normAutofit fontScale="25000" lnSpcReduction="20000"/>
          </a:bodyPr>
          <a:lstStyle/>
          <a:p>
            <a:r>
              <a:rPr lang="en-US" sz="7200" b="1" dirty="0" smtClean="0">
                <a:effectLst/>
                <a:latin typeface="Arial"/>
              </a:rPr>
              <a:t>Anticipate difficult times and plan ahead</a:t>
            </a:r>
          </a:p>
          <a:p>
            <a:pPr marL="0" indent="0">
              <a:buNone/>
            </a:pPr>
            <a:r>
              <a:rPr lang="en-US" sz="7200" dirty="0" smtClean="0">
                <a:effectLst/>
                <a:latin typeface="Arial"/>
              </a:rPr>
              <a:t>Children and adolescents may re-experience some of their symptoms, or experience some distress at important milestones (e.g. anniversaries of the event, birthdays of lost family members, holiday times). Where possible, it may be a good idea to plan ahead and pre-empt these occasions and provide support where appropriate. </a:t>
            </a:r>
          </a:p>
          <a:p>
            <a:r>
              <a:rPr lang="en-US" sz="7200" b="1" dirty="0" smtClean="0">
                <a:effectLst/>
                <a:latin typeface="Arial"/>
              </a:rPr>
              <a:t>Prepare children and adolescents for situations which may trigger reactions</a:t>
            </a:r>
          </a:p>
          <a:p>
            <a:pPr marL="0" indent="0">
              <a:buNone/>
            </a:pPr>
            <a:r>
              <a:rPr lang="en-US" sz="7200" dirty="0" smtClean="0">
                <a:effectLst/>
                <a:latin typeface="Arial"/>
              </a:rPr>
              <a:t>Some young people might still be affected by sudden and significant events or triggers. It can be useful for teachers to warn or prepare children for any sudden events (e.g. warn about upcoming fire drills, turning off lights, loud noises). For older children and adolescents, it may be useful for teachers to anticipate upcoming events which may trigger responses in youth. For example, teachers may be able to prepare students in advance regarding upcoming assignments or activities (</a:t>
            </a:r>
            <a:r>
              <a:rPr lang="en-US" sz="7200" dirty="0" err="1" smtClean="0">
                <a:effectLst/>
                <a:latin typeface="Arial"/>
              </a:rPr>
              <a:t>eg</a:t>
            </a:r>
            <a:r>
              <a:rPr lang="en-US" sz="7200" dirty="0" smtClean="0">
                <a:effectLst/>
                <a:latin typeface="Arial"/>
              </a:rPr>
              <a:t>, discussion of natural disasters, science class which discusses concepts related to flooding). In these instances, some young people might need to be given alternative activities they can partake in. </a:t>
            </a:r>
          </a:p>
          <a:p>
            <a:endParaRPr lang="en-US" dirty="0"/>
          </a:p>
        </p:txBody>
      </p:sp>
    </p:spTree>
    <p:extLst>
      <p:ext uri="{BB962C8B-B14F-4D97-AF65-F5344CB8AC3E}">
        <p14:creationId xmlns:p14="http://schemas.microsoft.com/office/powerpoint/2010/main" val="24106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 Makes A Difference</a:t>
            </a:r>
            <a:endParaRPr lang="en-US" dirty="0"/>
          </a:p>
        </p:txBody>
      </p:sp>
      <p:sp>
        <p:nvSpPr>
          <p:cNvPr id="3" name="Content Placeholder 2"/>
          <p:cNvSpPr>
            <a:spLocks noGrp="1"/>
          </p:cNvSpPr>
          <p:nvPr>
            <p:ph idx="1"/>
          </p:nvPr>
        </p:nvSpPr>
        <p:spPr/>
        <p:txBody>
          <a:bodyPr>
            <a:normAutofit fontScale="85000" lnSpcReduction="20000"/>
          </a:bodyPr>
          <a:lstStyle/>
          <a:p>
            <a:r>
              <a:rPr lang="en-US" sz="2600" b="1" dirty="0"/>
              <a:t>Focus on strengths and positives</a:t>
            </a:r>
          </a:p>
          <a:p>
            <a:pPr marL="0" indent="0">
              <a:buNone/>
            </a:pPr>
            <a:r>
              <a:rPr lang="en-US" sz="2600" dirty="0"/>
              <a:t>Acknowledging and reinforcing strengths, positive </a:t>
            </a:r>
            <a:r>
              <a:rPr lang="en-US" sz="2600" dirty="0" smtClean="0"/>
              <a:t>behaviors </a:t>
            </a:r>
            <a:r>
              <a:rPr lang="en-US" sz="2600" dirty="0"/>
              <a:t>and coping strategies </a:t>
            </a:r>
            <a:r>
              <a:rPr lang="en-US" sz="2600" dirty="0" smtClean="0"/>
              <a:t>can </a:t>
            </a:r>
            <a:r>
              <a:rPr lang="en-US" sz="2600" dirty="0"/>
              <a:t>be a particularly important and EASY strategy for teachers to practice and </a:t>
            </a:r>
            <a:r>
              <a:rPr lang="en-US" sz="2600" dirty="0" smtClean="0"/>
              <a:t>implement</a:t>
            </a:r>
            <a:r>
              <a:rPr lang="en-US" sz="2600" dirty="0"/>
              <a:t>. This can be as simple as offering praise to students when you notice a </a:t>
            </a:r>
            <a:r>
              <a:rPr lang="en-US" sz="2600" dirty="0" smtClean="0"/>
              <a:t>positive behavior</a:t>
            </a:r>
            <a:r>
              <a:rPr lang="en-US" sz="2600" dirty="0"/>
              <a:t>, or personal strength they have developed or demonstrated.</a:t>
            </a:r>
          </a:p>
          <a:p>
            <a:r>
              <a:rPr lang="en-US" sz="2600" b="1" dirty="0"/>
              <a:t>Help students to build a support system</a:t>
            </a:r>
          </a:p>
          <a:p>
            <a:pPr marL="0" indent="0">
              <a:buNone/>
            </a:pPr>
            <a:r>
              <a:rPr lang="en-US" sz="2600" dirty="0"/>
              <a:t>One of the most distressing outcomes following a natural disaster is the loss of </a:t>
            </a:r>
            <a:r>
              <a:rPr lang="en-US" sz="2600" dirty="0" smtClean="0"/>
              <a:t>community</a:t>
            </a:r>
            <a:r>
              <a:rPr lang="en-US" sz="2600" dirty="0"/>
              <a:t>. It is important for children and teenagers to build a strong support system. </a:t>
            </a:r>
          </a:p>
          <a:p>
            <a:pPr marL="0" indent="0">
              <a:buNone/>
            </a:pPr>
            <a:r>
              <a:rPr lang="en-US" sz="2600" dirty="0"/>
              <a:t>Teachers can help young people to identify who they can talk to about difficult </a:t>
            </a:r>
            <a:r>
              <a:rPr lang="en-US" sz="2600" dirty="0" smtClean="0"/>
              <a:t>situations </a:t>
            </a:r>
            <a:r>
              <a:rPr lang="en-US" sz="2600" dirty="0"/>
              <a:t>and any problems they are having (e.g. teacher, student welfare coordinator, </a:t>
            </a:r>
            <a:r>
              <a:rPr lang="en-US" sz="2600" dirty="0" smtClean="0"/>
              <a:t>youth </a:t>
            </a:r>
            <a:r>
              <a:rPr lang="en-US" sz="2600" dirty="0"/>
              <a:t>worker or school counselor, principal nurse, sports teacher). </a:t>
            </a:r>
          </a:p>
          <a:p>
            <a:endParaRPr lang="en-US" dirty="0"/>
          </a:p>
        </p:txBody>
      </p:sp>
    </p:spTree>
    <p:extLst>
      <p:ext uri="{BB962C8B-B14F-4D97-AF65-F5344CB8AC3E}">
        <p14:creationId xmlns:p14="http://schemas.microsoft.com/office/powerpoint/2010/main" val="44012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Programs for Early Recovery</a:t>
            </a:r>
          </a:p>
        </p:txBody>
      </p:sp>
      <p:sp>
        <p:nvSpPr>
          <p:cNvPr id="3" name="Content Placeholder 2"/>
          <p:cNvSpPr>
            <a:spLocks noGrp="1"/>
          </p:cNvSpPr>
          <p:nvPr>
            <p:ph idx="1"/>
          </p:nvPr>
        </p:nvSpPr>
        <p:spPr/>
        <p:txBody>
          <a:bodyPr>
            <a:normAutofit fontScale="25000" lnSpcReduction="20000"/>
          </a:bodyPr>
          <a:lstStyle/>
          <a:p>
            <a:r>
              <a:rPr lang="en-US" sz="6400" b="1" dirty="0" smtClean="0"/>
              <a:t>UCLA </a:t>
            </a:r>
            <a:r>
              <a:rPr lang="en-US" sz="6400" b="1" dirty="0"/>
              <a:t>Trauma-Grief Curriculum (2003)</a:t>
            </a:r>
            <a:r>
              <a:rPr lang="en-US" sz="6400" dirty="0" smtClean="0"/>
              <a:t/>
            </a:r>
            <a:br>
              <a:rPr lang="en-US" sz="6400" dirty="0" smtClean="0"/>
            </a:br>
            <a:r>
              <a:rPr lang="en-US" sz="6400" dirty="0" smtClean="0"/>
              <a:t>Target Population: 12-to-18 year olds </a:t>
            </a:r>
            <a:br>
              <a:rPr lang="en-US" sz="6400" dirty="0" smtClean="0"/>
            </a:br>
            <a:r>
              <a:rPr lang="en-US" sz="6400" dirty="0" smtClean="0"/>
              <a:t>Contact: Bill Saltzman, Ph.D.</a:t>
            </a:r>
            <a:br>
              <a:rPr lang="en-US" sz="6400" dirty="0" smtClean="0"/>
            </a:br>
            <a:r>
              <a:rPr lang="en-US" sz="6400" dirty="0" smtClean="0"/>
              <a:t>Miller Children's Abuse and Violence Intervention Center</a:t>
            </a:r>
            <a:br>
              <a:rPr lang="en-US" sz="6400" dirty="0" smtClean="0"/>
            </a:br>
            <a:r>
              <a:rPr lang="en-US" sz="6400" dirty="0" smtClean="0">
                <a:hlinkClick r:id="rId2"/>
              </a:rPr>
              <a:t>wsaltzman@sbcglobal.net</a:t>
            </a:r>
            <a:endParaRPr lang="en-US" sz="6400" dirty="0" smtClean="0"/>
          </a:p>
          <a:p>
            <a:pPr marL="0" indent="0">
              <a:buNone/>
            </a:pPr>
            <a:r>
              <a:rPr lang="en-US" sz="6400" dirty="0" smtClean="0"/>
              <a:t>This is an 8-10 session program that is suitable for either individual or group applications in clinical or school settings. The manual provides detailed descriptions of the sessions, focusing on trauma </a:t>
            </a:r>
            <a:r>
              <a:rPr lang="en-US" sz="6400" dirty="0" err="1" smtClean="0"/>
              <a:t>psychoeducation</a:t>
            </a:r>
            <a:r>
              <a:rPr lang="en-US" sz="6400" dirty="0" smtClean="0"/>
              <a:t>, activities to enhance emotional awareness, identification of personal trauma/grief symptoms and trauma/loss reminders, development of a personal set of coping skills, and how to access different types of support. These sessions make up the first module of a comprehensive four module program that also covers more intensive interventions for moderately and severely distressed students. It has been used extensively in the U.S. and abroad.</a:t>
            </a:r>
          </a:p>
          <a:p>
            <a:r>
              <a:rPr lang="en-US" sz="6400" b="1" dirty="0"/>
              <a:t>The Trauma Center Community Services Program (2002)</a:t>
            </a:r>
            <a:r>
              <a:rPr lang="en-US" sz="6400" dirty="0" smtClean="0"/>
              <a:t/>
            </a:r>
            <a:br>
              <a:rPr lang="en-US" sz="6400" dirty="0" smtClean="0"/>
            </a:br>
            <a:r>
              <a:rPr lang="en-US" sz="6400" dirty="0" smtClean="0"/>
              <a:t>Target Population: aged 8 to 15</a:t>
            </a:r>
            <a:br>
              <a:rPr lang="en-US" sz="6400" dirty="0" smtClean="0"/>
            </a:br>
            <a:r>
              <a:rPr lang="en-US" sz="6400" dirty="0" smtClean="0"/>
              <a:t>Contact: Robert Macy, Ph.D.</a:t>
            </a:r>
            <a:br>
              <a:rPr lang="en-US" sz="6400" dirty="0" smtClean="0"/>
            </a:br>
            <a:r>
              <a:rPr lang="en-US" sz="6400" dirty="0" smtClean="0"/>
              <a:t>The Trauma Center - Massachusetts Mental Health Institute</a:t>
            </a:r>
            <a:br>
              <a:rPr lang="en-US" sz="6400" dirty="0" smtClean="0"/>
            </a:br>
            <a:r>
              <a:rPr lang="en-US" sz="6400" dirty="0" smtClean="0">
                <a:hlinkClick r:id="rId3"/>
              </a:rPr>
              <a:t>rdmacy@bellatlantic.net</a:t>
            </a:r>
            <a:endParaRPr lang="en-US" sz="6400" dirty="0" smtClean="0"/>
          </a:p>
          <a:p>
            <a:pPr marL="0" indent="0">
              <a:buNone/>
            </a:pPr>
            <a:r>
              <a:rPr lang="en-US" sz="6400" dirty="0" smtClean="0"/>
              <a:t>This is a structured program that is appropriate for group or classroom administration. It uses expressive art, music, and movement techniques to build safety and trust among group members. Extensive </a:t>
            </a:r>
            <a:r>
              <a:rPr lang="en-US" sz="6400" dirty="0" err="1" smtClean="0"/>
              <a:t>psychoeducation</a:t>
            </a:r>
            <a:r>
              <a:rPr lang="en-US" sz="6400" dirty="0" smtClean="0"/>
              <a:t> on threat and trauma is offered with a broad range of coping skills in a playful and engaging manner. This program has been widely implemented in the United States and abroad and has demonstrated effectiveness in reducing post-traumatic distress and improving functioning at school and in interpersonal relationships. The program requires approximately 10 sessions.</a:t>
            </a:r>
          </a:p>
          <a:p>
            <a:endParaRPr lang="en-US" dirty="0"/>
          </a:p>
        </p:txBody>
      </p:sp>
    </p:spTree>
    <p:extLst>
      <p:ext uri="{BB962C8B-B14F-4D97-AF65-F5344CB8AC3E}">
        <p14:creationId xmlns:p14="http://schemas.microsoft.com/office/powerpoint/2010/main" val="1826692913"/>
      </p:ext>
    </p:extLst>
  </p:cSld>
  <p:clrMapOvr>
    <a:masterClrMapping/>
  </p:clrMapOvr>
</p:sld>
</file>

<file path=ppt/theme/theme1.xml><?xml version="1.0" encoding="utf-8"?>
<a:theme xmlns:a="http://schemas.openxmlformats.org/drawingml/2006/main" name="P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Template>
  <TotalTime>445</TotalTime>
  <Words>736</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PF</vt:lpstr>
      <vt:lpstr>Childhood Trauma, Mental Health, and Substance Abuse: What We Do Makes a Difference</vt:lpstr>
      <vt:lpstr>Substance Use and The Effects of Trauma</vt:lpstr>
      <vt:lpstr>Substance Use and The Effects of Trauma</vt:lpstr>
      <vt:lpstr>What We Do Makes A Difference</vt:lpstr>
      <vt:lpstr>What We Do Makes A Difference</vt:lpstr>
      <vt:lpstr>What We Do Makes A Difference</vt:lpstr>
      <vt:lpstr>What We Do Makes A Difference</vt:lpstr>
      <vt:lpstr>What We Do Makes A Difference</vt:lpstr>
      <vt:lpstr>Programs for Early Recovery</vt:lpstr>
      <vt:lpstr>Programs for Early Recovery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Trauma, Mental Health, and Substance Abuse: Making the Connection</dc:title>
  <dc:creator>Dale Gasparovic</dc:creator>
  <cp:lastModifiedBy>Dale Gasparovic</cp:lastModifiedBy>
  <cp:revision>10</cp:revision>
  <dcterms:created xsi:type="dcterms:W3CDTF">2014-03-17T13:39:45Z</dcterms:created>
  <dcterms:modified xsi:type="dcterms:W3CDTF">2014-03-18T14:46:05Z</dcterms:modified>
</cp:coreProperties>
</file>